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2" r:id="rId3"/>
    <p:sldId id="263" r:id="rId4"/>
    <p:sldId id="259" r:id="rId5"/>
    <p:sldId id="258" r:id="rId6"/>
    <p:sldId id="260" r:id="rId7"/>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755" autoAdjust="0"/>
  </p:normalViewPr>
  <p:slideViewPr>
    <p:cSldViewPr>
      <p:cViewPr varScale="1">
        <p:scale>
          <a:sx n="107" d="100"/>
          <a:sy n="107" d="100"/>
        </p:scale>
        <p:origin x="-84" y="-12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a:p>
        </p:txBody>
      </p:sp>
      <p:sp>
        <p:nvSpPr>
          <p:cNvPr id="4" name="Datumsplatzhalter 3"/>
          <p:cNvSpPr>
            <a:spLocks noGrp="1"/>
          </p:cNvSpPr>
          <p:nvPr>
            <p:ph type="dt" sz="half" idx="10"/>
          </p:nvPr>
        </p:nvSpPr>
        <p:spPr/>
        <p:txBody>
          <a:bodyPr/>
          <a:lstStyle/>
          <a:p>
            <a:fld id="{CF215608-8B38-4089-90A5-0DEB761088C6}" type="datetimeFigureOut">
              <a:rPr lang="de-DE" smtClean="0"/>
              <a:t>29.03.2012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4269953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CF215608-8B38-4089-90A5-0DEB761088C6}" type="datetimeFigureOut">
              <a:rPr lang="de-DE" smtClean="0"/>
              <a:t>29.03.2012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2262953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CF215608-8B38-4089-90A5-0DEB761088C6}" type="datetimeFigureOut">
              <a:rPr lang="de-DE" smtClean="0"/>
              <a:t>29.03.2012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3658949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p>
            <a:fld id="{CF215608-8B38-4089-90A5-0DEB761088C6}" type="datetimeFigureOut">
              <a:rPr lang="de-DE" smtClean="0"/>
              <a:t>29.03.2012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1407793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p>
            <a:fld id="{CF215608-8B38-4089-90A5-0DEB761088C6}" type="datetimeFigureOut">
              <a:rPr lang="de-DE" smtClean="0"/>
              <a:t>29.03.2012</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2425141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fld id="{CF215608-8B38-4089-90A5-0DEB761088C6}" type="datetimeFigureOut">
              <a:rPr lang="de-DE" smtClean="0"/>
              <a:t>29.03.2012</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819457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CF215608-8B38-4089-90A5-0DEB761088C6}" type="datetimeFigureOut">
              <a:rPr lang="de-DE" smtClean="0"/>
              <a:t>29.03.2012</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4016138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CF215608-8B38-4089-90A5-0DEB761088C6}" type="datetimeFigureOut">
              <a:rPr lang="de-DE" smtClean="0"/>
              <a:t>29.03.2012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1503773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CF215608-8B38-4089-90A5-0DEB761088C6}" type="datetimeFigureOut">
              <a:rPr lang="de-DE" smtClean="0"/>
              <a:t>29.03.2012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57455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CF215608-8B38-4089-90A5-0DEB761088C6}" type="datetimeFigureOut">
              <a:rPr lang="de-DE" smtClean="0"/>
              <a:t>29.03.2012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3250641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CF215608-8B38-4089-90A5-0DEB761088C6}" type="datetimeFigureOut">
              <a:rPr lang="de-DE" smtClean="0"/>
              <a:t>29.03.2012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0AE3AF9-450C-4BAC-95D4-F845D86A3AE6}" type="slidenum">
              <a:rPr lang="de-DE" smtClean="0"/>
              <a:t>‹Nr.›</a:t>
            </a:fld>
            <a:endParaRPr lang="de-DE"/>
          </a:p>
        </p:txBody>
      </p:sp>
    </p:spTree>
    <p:extLst>
      <p:ext uri="{BB962C8B-B14F-4D97-AF65-F5344CB8AC3E}">
        <p14:creationId xmlns:p14="http://schemas.microsoft.com/office/powerpoint/2010/main" val="521617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DE"/>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15608-8B38-4089-90A5-0DEB761088C6}" type="datetimeFigureOut">
              <a:rPr lang="de-DE" smtClean="0"/>
              <a:t>29.03.2012</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AE3AF9-450C-4BAC-95D4-F845D86A3AE6}" type="slidenum">
              <a:rPr lang="de-DE" smtClean="0"/>
              <a:t>‹Nr.›</a:t>
            </a:fld>
            <a:endParaRPr lang="de-DE"/>
          </a:p>
        </p:txBody>
      </p:sp>
    </p:spTree>
    <p:extLst>
      <p:ext uri="{BB962C8B-B14F-4D97-AF65-F5344CB8AC3E}">
        <p14:creationId xmlns:p14="http://schemas.microsoft.com/office/powerpoint/2010/main" val="478101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normAutofit/>
          </a:bodyPr>
          <a:lstStyle/>
          <a:p>
            <a:r>
              <a:rPr lang="de-DE" sz="2000" dirty="0" smtClean="0"/>
              <a:t>Dieses Spiel gibt es schon seit dem 12. Jh. v.Chr.</a:t>
            </a:r>
          </a:p>
          <a:p>
            <a:r>
              <a:rPr lang="de-DE" sz="2000" dirty="0" smtClean="0"/>
              <a:t>Auch bekannt als Tic </a:t>
            </a:r>
            <a:r>
              <a:rPr lang="de-DE" sz="2000" dirty="0" err="1" smtClean="0"/>
              <a:t>Tac</a:t>
            </a:r>
            <a:r>
              <a:rPr lang="de-DE" sz="2000" dirty="0" smtClean="0"/>
              <a:t> </a:t>
            </a:r>
            <a:r>
              <a:rPr lang="de-DE" sz="2000" dirty="0" err="1" smtClean="0"/>
              <a:t>Toe</a:t>
            </a:r>
            <a:endParaRPr lang="de-DE" sz="2000" dirty="0" smtClean="0"/>
          </a:p>
          <a:p>
            <a:r>
              <a:rPr lang="de-DE" sz="2000" dirty="0" smtClean="0"/>
              <a:t>Ein einfaches zwei Personen Spiel</a:t>
            </a:r>
          </a:p>
          <a:p>
            <a:r>
              <a:rPr lang="de-DE" sz="2000" dirty="0" smtClean="0"/>
              <a:t>Es war eines der ersten Spiel auf dem Computer (kein grafisches)</a:t>
            </a:r>
            <a:endParaRPr lang="de-DE" sz="2000" dirty="0"/>
          </a:p>
        </p:txBody>
      </p:sp>
      <p:pic>
        <p:nvPicPr>
          <p:cNvPr id="2050" name="Picture 2" descr="D:\tictacto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3573016"/>
            <a:ext cx="2190751"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Rechteck 3"/>
          <p:cNvSpPr/>
          <p:nvPr/>
        </p:nvSpPr>
        <p:spPr>
          <a:xfrm>
            <a:off x="376797" y="404664"/>
            <a:ext cx="8333949" cy="923330"/>
          </a:xfrm>
          <a:prstGeom prst="rect">
            <a:avLst/>
          </a:prstGeom>
          <a:noFill/>
        </p:spPr>
        <p:txBody>
          <a:bodyPr wrap="none" lIns="91440" tIns="45720" rIns="91440" bIns="45720">
            <a:spAutoFit/>
          </a:bodyPr>
          <a:lstStyle/>
          <a:p>
            <a:pPr algn="ctr"/>
            <a:r>
              <a:rPr lang="de-DE" sz="5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Allgemein über drei gewinnt</a:t>
            </a:r>
            <a:endParaRPr lang="de-DE" sz="5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Tree>
    <p:extLst>
      <p:ext uri="{BB962C8B-B14F-4D97-AF65-F5344CB8AC3E}">
        <p14:creationId xmlns:p14="http://schemas.microsoft.com/office/powerpoint/2010/main" val="13827445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6" dur="500"/>
                                        <p:tgtEl>
                                          <p:spTgt spid="3">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050"/>
                                        </p:tgtEl>
                                        <p:attrNameLst>
                                          <p:attrName>style.visibility</p:attrName>
                                        </p:attrNameLst>
                                      </p:cBhvr>
                                      <p:to>
                                        <p:strVal val="visible"/>
                                      </p:to>
                                    </p:set>
                                    <p:animEffect transition="in" filter="fade">
                                      <p:cBhvr>
                                        <p:cTn id="41" dur="1000"/>
                                        <p:tgtEl>
                                          <p:spTgt spid="2050"/>
                                        </p:tgtEl>
                                      </p:cBhvr>
                                    </p:animEffect>
                                    <p:anim calcmode="lin" valueType="num">
                                      <p:cBhvr>
                                        <p:cTn id="42" dur="1000" fill="hold"/>
                                        <p:tgtEl>
                                          <p:spTgt spid="2050"/>
                                        </p:tgtEl>
                                        <p:attrNameLst>
                                          <p:attrName>ppt_x</p:attrName>
                                        </p:attrNameLst>
                                      </p:cBhvr>
                                      <p:tavLst>
                                        <p:tav tm="0">
                                          <p:val>
                                            <p:strVal val="#ppt_x"/>
                                          </p:val>
                                        </p:tav>
                                        <p:tav tm="100000">
                                          <p:val>
                                            <p:strVal val="#ppt_x"/>
                                          </p:val>
                                        </p:tav>
                                      </p:tavLst>
                                    </p:anim>
                                    <p:anim calcmode="lin" valueType="num">
                                      <p:cBhvr>
                                        <p:cTn id="43"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mzl_nprpvwol_175x175-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3064"/>
            <a:ext cx="2222500" cy="2222500"/>
          </a:xfrm>
          <a:prstGeom prst="rect">
            <a:avLst/>
          </a:prstGeom>
          <a:noFill/>
          <a:extLst>
            <a:ext uri="{909E8E84-426E-40DD-AFC4-6F175D3DCCD1}">
              <a14:hiddenFill xmlns:a14="http://schemas.microsoft.com/office/drawing/2010/main">
                <a:solidFill>
                  <a:srgbClr val="FFFFFF"/>
                </a:solidFill>
              </a14:hiddenFill>
            </a:ext>
          </a:extLst>
        </p:spPr>
      </p:pic>
      <p:sp>
        <p:nvSpPr>
          <p:cNvPr id="3" name="Inhaltsplatzhalter 2"/>
          <p:cNvSpPr>
            <a:spLocks noGrp="1"/>
          </p:cNvSpPr>
          <p:nvPr>
            <p:ph idx="1"/>
          </p:nvPr>
        </p:nvSpPr>
        <p:spPr/>
        <p:txBody>
          <a:bodyPr>
            <a:normAutofit/>
          </a:bodyPr>
          <a:lstStyle/>
          <a:p>
            <a:pPr lvl="0"/>
            <a:r>
              <a:rPr lang="de-DE" sz="2200" dirty="0"/>
              <a:t>Auf einem 3×3 großem Feld wird gespielt.</a:t>
            </a:r>
          </a:p>
          <a:p>
            <a:pPr lvl="0"/>
            <a:r>
              <a:rPr lang="de-DE" sz="2200" dirty="0"/>
              <a:t>Zwei Spieler, die abwechselt ein Kreuz (X) oder einen Kreis (O) setzen (einer setzt immer Kreuze der andere immer Kreise).</a:t>
            </a:r>
          </a:p>
          <a:p>
            <a:pPr lvl="0"/>
            <a:r>
              <a:rPr lang="de-DE" sz="2200" dirty="0"/>
              <a:t>Wenn drei Kreuze (X) bzw. drei Kreise (O) in einer Reihe, Spalte oder Diagonale stehen hat man gewonnen.</a:t>
            </a:r>
          </a:p>
          <a:p>
            <a:pPr lvl="0"/>
            <a:r>
              <a:rPr lang="de-DE" sz="2200" dirty="0"/>
              <a:t>Es kann aber auch einen Ausgleich geben (wenn keiner drei Kreuze/Kreise in einer Spalte, Reihe oder Diagonale steht.</a:t>
            </a:r>
          </a:p>
          <a:p>
            <a:endParaRPr lang="de-DE" dirty="0"/>
          </a:p>
        </p:txBody>
      </p:sp>
      <p:sp>
        <p:nvSpPr>
          <p:cNvPr id="4" name="Rechteck 3"/>
          <p:cNvSpPr/>
          <p:nvPr/>
        </p:nvSpPr>
        <p:spPr>
          <a:xfrm>
            <a:off x="2411760" y="404664"/>
            <a:ext cx="3369064" cy="923330"/>
          </a:xfrm>
          <a:prstGeom prst="rect">
            <a:avLst/>
          </a:prstGeom>
          <a:noFill/>
        </p:spPr>
        <p:txBody>
          <a:bodyPr wrap="none" lIns="91440" tIns="45720" rIns="91440" bIns="45720">
            <a:spAutoFit/>
          </a:bodyPr>
          <a:lstStyle/>
          <a:p>
            <a:pPr algn="ctr"/>
            <a:r>
              <a:rPr lang="de-DE" sz="5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Spielregeln</a:t>
            </a:r>
            <a:endParaRPr lang="de-DE" sz="5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Tree>
    <p:extLst>
      <p:ext uri="{BB962C8B-B14F-4D97-AF65-F5344CB8AC3E}">
        <p14:creationId xmlns:p14="http://schemas.microsoft.com/office/powerpoint/2010/main" val="11390599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barn(inVertical)">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barn(inVertical)">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barn(inVertical)">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sz="2000" dirty="0"/>
              <a:t>Es gibt 255.168 verschiedene Spielverläufe</a:t>
            </a:r>
          </a:p>
          <a:p>
            <a:pPr lvl="0"/>
            <a:r>
              <a:rPr lang="de-DE" sz="2000" dirty="0"/>
              <a:t>Bei 131.184 gewinnt der Spieler, der anfängt</a:t>
            </a:r>
          </a:p>
          <a:p>
            <a:pPr lvl="0"/>
            <a:r>
              <a:rPr lang="de-DE" sz="2000" dirty="0"/>
              <a:t>Bei 77.904 gewinnt der Spieler, der als zweites startet</a:t>
            </a:r>
          </a:p>
          <a:p>
            <a:pPr lvl="0"/>
            <a:r>
              <a:rPr lang="de-DE" sz="2000" dirty="0"/>
              <a:t>Bei 46.080 steht es unentschieden</a:t>
            </a:r>
          </a:p>
          <a:p>
            <a:endParaRPr lang="de-DE" dirty="0"/>
          </a:p>
        </p:txBody>
      </p:sp>
      <p:pic>
        <p:nvPicPr>
          <p:cNvPr id="1026" name="Picture 2" descr="E:\tic-tac-to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6830" y="3212976"/>
            <a:ext cx="2664296" cy="2560684"/>
          </a:xfrm>
          <a:prstGeom prst="rect">
            <a:avLst/>
          </a:prstGeom>
          <a:noFill/>
          <a:extLst>
            <a:ext uri="{909E8E84-426E-40DD-AFC4-6F175D3DCCD1}">
              <a14:hiddenFill xmlns:a14="http://schemas.microsoft.com/office/drawing/2010/main">
                <a:solidFill>
                  <a:srgbClr val="FFFFFF"/>
                </a:solidFill>
              </a14:hiddenFill>
            </a:ext>
          </a:extLst>
        </p:spPr>
      </p:pic>
      <p:sp>
        <p:nvSpPr>
          <p:cNvPr id="4" name="Rechteck 3"/>
          <p:cNvSpPr/>
          <p:nvPr/>
        </p:nvSpPr>
        <p:spPr>
          <a:xfrm>
            <a:off x="2699792" y="404664"/>
            <a:ext cx="3201775" cy="923330"/>
          </a:xfrm>
          <a:prstGeom prst="rect">
            <a:avLst/>
          </a:prstGeom>
          <a:noFill/>
        </p:spPr>
        <p:txBody>
          <a:bodyPr wrap="none" lIns="91440" tIns="45720" rIns="91440" bIns="45720">
            <a:spAutoFit/>
          </a:bodyPr>
          <a:lstStyle/>
          <a:p>
            <a:pPr algn="ctr"/>
            <a:r>
              <a:rPr lang="de-DE" sz="5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Statistiken</a:t>
            </a:r>
            <a:endParaRPr lang="de-DE" sz="5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Tree>
    <p:extLst>
      <p:ext uri="{BB962C8B-B14F-4D97-AF65-F5344CB8AC3E}">
        <p14:creationId xmlns:p14="http://schemas.microsoft.com/office/powerpoint/2010/main" val="2758748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00"/>
                                        <p:tgtEl>
                                          <p:spTgt spid="1026"/>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5580112" y="1173860"/>
            <a:ext cx="3456384" cy="4992960"/>
          </a:xfrm>
        </p:spPr>
        <p:txBody>
          <a:bodyPr>
            <a:normAutofit/>
          </a:bodyPr>
          <a:lstStyle/>
          <a:p>
            <a:r>
              <a:rPr lang="de-DE" sz="1800" dirty="0" smtClean="0">
                <a:solidFill>
                  <a:schemeClr val="tx1"/>
                </a:solidFill>
              </a:rPr>
              <a:t>Die größte Gewinnchance hat man, wenn man das erste Kreuz in eine Ecke setzt. Wenn der Gegenspieler in die Mitte setzten würde, würde das Spiel mit einem Unentschieden enden. Wenn der Gegenspieler jedoch nicht in einer Ecke setzt hat man schon sicher gewonnen!</a:t>
            </a:r>
            <a:endParaRPr lang="de-DE" sz="1800" dirty="0">
              <a:solidFill>
                <a:schemeClr val="tx1"/>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286" t="34682" r="41390" b="27175"/>
          <a:stretch/>
        </p:blipFill>
        <p:spPr bwMode="auto">
          <a:xfrm>
            <a:off x="1647711" y="1265220"/>
            <a:ext cx="3818965" cy="3720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7491" t="33884" r="41332" b="27237"/>
          <a:stretch/>
        </p:blipFill>
        <p:spPr bwMode="auto">
          <a:xfrm>
            <a:off x="1683675" y="1194733"/>
            <a:ext cx="3801036" cy="3792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27482" t="30928" r="41165" b="30338"/>
          <a:stretch/>
        </p:blipFill>
        <p:spPr bwMode="auto">
          <a:xfrm>
            <a:off x="1683675" y="1227416"/>
            <a:ext cx="3822620" cy="3777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27264" t="30540" r="41353" b="30413"/>
          <a:stretch/>
        </p:blipFill>
        <p:spPr bwMode="auto">
          <a:xfrm>
            <a:off x="1671054" y="1186508"/>
            <a:ext cx="3826277" cy="3808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rotWithShape="1">
          <a:blip r:embed="rId6">
            <a:extLst>
              <a:ext uri="{28A0092B-C50C-407E-A947-70E740481C1C}">
                <a14:useLocalDpi xmlns:a14="http://schemas.microsoft.com/office/drawing/2010/main" val="0"/>
              </a:ext>
            </a:extLst>
          </a:blip>
          <a:srcRect l="27403" t="30286" r="41287" b="30394"/>
          <a:stretch/>
        </p:blipFill>
        <p:spPr bwMode="auto">
          <a:xfrm>
            <a:off x="1671054" y="1179199"/>
            <a:ext cx="3817398" cy="3835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rotWithShape="1">
          <a:blip r:embed="rId7">
            <a:extLst>
              <a:ext uri="{28A0092B-C50C-407E-A947-70E740481C1C}">
                <a14:useLocalDpi xmlns:a14="http://schemas.microsoft.com/office/drawing/2010/main" val="0"/>
              </a:ext>
            </a:extLst>
          </a:blip>
          <a:srcRect l="27331" t="30310" r="41213" b="30461"/>
          <a:stretch/>
        </p:blipFill>
        <p:spPr bwMode="auto">
          <a:xfrm>
            <a:off x="1649558" y="1181400"/>
            <a:ext cx="3835153" cy="3826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rotWithShape="1">
          <a:blip r:embed="rId8">
            <a:extLst>
              <a:ext uri="{28A0092B-C50C-407E-A947-70E740481C1C}">
                <a14:useLocalDpi xmlns:a14="http://schemas.microsoft.com/office/drawing/2010/main" val="0"/>
              </a:ext>
            </a:extLst>
          </a:blip>
          <a:srcRect l="27298" t="30278" r="41262" b="30415"/>
          <a:stretch/>
        </p:blipFill>
        <p:spPr bwMode="auto">
          <a:xfrm>
            <a:off x="1678434" y="1173860"/>
            <a:ext cx="3833101" cy="3833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hteck 11"/>
          <p:cNvSpPr/>
          <p:nvPr/>
        </p:nvSpPr>
        <p:spPr>
          <a:xfrm>
            <a:off x="2016885" y="116632"/>
            <a:ext cx="4592924" cy="923330"/>
          </a:xfrm>
          <a:prstGeom prst="rect">
            <a:avLst/>
          </a:prstGeom>
          <a:noFill/>
        </p:spPr>
        <p:txBody>
          <a:bodyPr wrap="none" lIns="91440" tIns="45720" rIns="91440" bIns="45720">
            <a:spAutoFit/>
          </a:bodyPr>
          <a:lstStyle/>
          <a:p>
            <a:pPr algn="ctr"/>
            <a:r>
              <a:rPr lang="de-DE"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DREI-GEWINNT</a:t>
            </a:r>
            <a:endParaRPr lang="de-DE"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extLst>
      <p:ext uri="{BB962C8B-B14F-4D97-AF65-F5344CB8AC3E}">
        <p14:creationId xmlns:p14="http://schemas.microsoft.com/office/powerpoint/2010/main" val="14180060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2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2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3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3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0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9633" t="31580" r="42511" b="33548"/>
          <a:stretch/>
        </p:blipFill>
        <p:spPr bwMode="auto">
          <a:xfrm>
            <a:off x="2627784" y="1205634"/>
            <a:ext cx="3396211" cy="3401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0000" t="31824" r="42648" b="33526"/>
          <a:stretch/>
        </p:blipFill>
        <p:spPr bwMode="auto">
          <a:xfrm>
            <a:off x="2658454" y="1227222"/>
            <a:ext cx="3334870" cy="3379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29927" t="31526" r="43383" b="33916"/>
          <a:stretch/>
        </p:blipFill>
        <p:spPr bwMode="auto">
          <a:xfrm>
            <a:off x="2653524" y="1196752"/>
            <a:ext cx="3358636" cy="3370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30000" t="31342" r="42132" b="33916"/>
          <a:stretch/>
        </p:blipFill>
        <p:spPr bwMode="auto">
          <a:xfrm>
            <a:off x="2614536" y="1196752"/>
            <a:ext cx="3397624" cy="3388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rotWithShape="1">
          <a:blip r:embed="rId6">
            <a:extLst>
              <a:ext uri="{28A0092B-C50C-407E-A947-70E740481C1C}">
                <a14:useLocalDpi xmlns:a14="http://schemas.microsoft.com/office/drawing/2010/main" val="0"/>
              </a:ext>
            </a:extLst>
          </a:blip>
          <a:srcRect l="30000" t="31617" r="42132" b="33364"/>
          <a:stretch/>
        </p:blipFill>
        <p:spPr bwMode="auto">
          <a:xfrm>
            <a:off x="2614536" y="1227222"/>
            <a:ext cx="3397624" cy="34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rotWithShape="1">
          <a:blip r:embed="rId7">
            <a:extLst>
              <a:ext uri="{28A0092B-C50C-407E-A947-70E740481C1C}">
                <a14:useLocalDpi xmlns:a14="http://schemas.microsoft.com/office/drawing/2010/main" val="0"/>
              </a:ext>
            </a:extLst>
          </a:blip>
          <a:srcRect l="29927" t="31249" r="42206" b="33641"/>
          <a:stretch/>
        </p:blipFill>
        <p:spPr bwMode="auto">
          <a:xfrm>
            <a:off x="2614535" y="1182398"/>
            <a:ext cx="3397625" cy="3424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hteck 3"/>
          <p:cNvSpPr/>
          <p:nvPr/>
        </p:nvSpPr>
        <p:spPr>
          <a:xfrm>
            <a:off x="2016885" y="116632"/>
            <a:ext cx="4592924" cy="923330"/>
          </a:xfrm>
          <a:prstGeom prst="rect">
            <a:avLst/>
          </a:prstGeom>
          <a:noFill/>
        </p:spPr>
        <p:txBody>
          <a:bodyPr wrap="none" lIns="91440" tIns="45720" rIns="91440" bIns="45720">
            <a:spAutoFit/>
          </a:bodyPr>
          <a:lstStyle/>
          <a:p>
            <a:pPr algn="ctr"/>
            <a:r>
              <a:rPr lang="de-DE"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DREI-GEWINNT</a:t>
            </a:r>
            <a:endParaRPr lang="de-DE"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Textfeld 4"/>
          <p:cNvSpPr txBox="1"/>
          <p:nvPr/>
        </p:nvSpPr>
        <p:spPr>
          <a:xfrm>
            <a:off x="5868144" y="1811612"/>
            <a:ext cx="3583930" cy="2554545"/>
          </a:xfrm>
          <a:prstGeom prst="rect">
            <a:avLst/>
          </a:prstGeom>
          <a:noFill/>
        </p:spPr>
        <p:txBody>
          <a:bodyPr wrap="none" rtlCol="0">
            <a:spAutoFit/>
          </a:bodyPr>
          <a:lstStyle/>
          <a:p>
            <a:r>
              <a:rPr lang="de-DE" sz="1600" dirty="0"/>
              <a:t>Ebenfalls günstig </a:t>
            </a:r>
            <a:r>
              <a:rPr lang="de-DE" sz="1600" dirty="0" smtClean="0"/>
              <a:t>ist es, </a:t>
            </a:r>
            <a:r>
              <a:rPr lang="de-DE" sz="1600" dirty="0"/>
              <a:t>in der Mitte </a:t>
            </a:r>
            <a:endParaRPr lang="de-DE" sz="1600" dirty="0" smtClean="0"/>
          </a:p>
          <a:p>
            <a:r>
              <a:rPr lang="de-DE" sz="1600" dirty="0" smtClean="0"/>
              <a:t>zu </a:t>
            </a:r>
            <a:r>
              <a:rPr lang="de-DE" sz="1600" dirty="0"/>
              <a:t>beginnen. </a:t>
            </a:r>
            <a:r>
              <a:rPr lang="de-DE" sz="1600" dirty="0" smtClean="0"/>
              <a:t>Wenn </a:t>
            </a:r>
            <a:r>
              <a:rPr lang="de-DE" sz="1600" dirty="0"/>
              <a:t>dann der zweite </a:t>
            </a:r>
            <a:endParaRPr lang="de-DE" sz="1600" dirty="0" smtClean="0"/>
          </a:p>
          <a:p>
            <a:r>
              <a:rPr lang="de-DE" sz="1600" dirty="0" smtClean="0"/>
              <a:t>Spieler </a:t>
            </a:r>
            <a:r>
              <a:rPr lang="de-DE" sz="1600" dirty="0"/>
              <a:t>in der zweiten </a:t>
            </a:r>
            <a:r>
              <a:rPr lang="de-DE" sz="1600" dirty="0" smtClean="0"/>
              <a:t>Runde </a:t>
            </a:r>
            <a:r>
              <a:rPr lang="de-DE" sz="1600" dirty="0"/>
              <a:t>einen </a:t>
            </a:r>
            <a:endParaRPr lang="de-DE" sz="1600" dirty="0" smtClean="0"/>
          </a:p>
          <a:p>
            <a:r>
              <a:rPr lang="de-DE" sz="1600" dirty="0" smtClean="0"/>
              <a:t>Fehler </a:t>
            </a:r>
            <a:r>
              <a:rPr lang="de-DE" sz="1600" dirty="0" smtClean="0"/>
              <a:t>macht z.B. </a:t>
            </a:r>
            <a:r>
              <a:rPr lang="de-DE" sz="1600" dirty="0"/>
              <a:t>wenn er </a:t>
            </a:r>
            <a:r>
              <a:rPr lang="de-DE" sz="1600" dirty="0" smtClean="0"/>
              <a:t>den </a:t>
            </a:r>
            <a:r>
              <a:rPr lang="de-DE" sz="1600" dirty="0"/>
              <a:t>Kreis </a:t>
            </a:r>
            <a:endParaRPr lang="de-DE" sz="1600" dirty="0" smtClean="0"/>
          </a:p>
          <a:p>
            <a:r>
              <a:rPr lang="de-DE" sz="1600" dirty="0" smtClean="0"/>
              <a:t>ins Feld </a:t>
            </a:r>
            <a:r>
              <a:rPr lang="de-DE" sz="1600" dirty="0" smtClean="0"/>
              <a:t>oben, unten </a:t>
            </a:r>
            <a:r>
              <a:rPr lang="de-DE" sz="1600" dirty="0"/>
              <a:t>oder neben </a:t>
            </a:r>
            <a:r>
              <a:rPr lang="de-DE" sz="1600" dirty="0" smtClean="0"/>
              <a:t>dem </a:t>
            </a:r>
          </a:p>
          <a:p>
            <a:r>
              <a:rPr lang="de-DE" sz="1600" dirty="0" smtClean="0"/>
              <a:t>Kreuz macht</a:t>
            </a:r>
            <a:r>
              <a:rPr lang="de-DE" sz="1600" dirty="0"/>
              <a:t>; dann hat man sicher </a:t>
            </a:r>
            <a:endParaRPr lang="de-DE" sz="1600" dirty="0" smtClean="0"/>
          </a:p>
          <a:p>
            <a:r>
              <a:rPr lang="de-DE" sz="1600" dirty="0" smtClean="0"/>
              <a:t>gewonnen</a:t>
            </a:r>
            <a:r>
              <a:rPr lang="de-DE" sz="1600" dirty="0"/>
              <a:t>. Auch hier hat der </a:t>
            </a:r>
            <a:endParaRPr lang="de-DE" sz="1600" dirty="0" smtClean="0"/>
          </a:p>
          <a:p>
            <a:r>
              <a:rPr lang="de-DE" sz="1600" dirty="0" smtClean="0"/>
              <a:t>Gegner keine Chance </a:t>
            </a:r>
            <a:r>
              <a:rPr lang="de-DE" sz="1600" dirty="0"/>
              <a:t>zu gewinnen, </a:t>
            </a:r>
            <a:endParaRPr lang="de-DE" sz="1600" dirty="0" smtClean="0"/>
          </a:p>
          <a:p>
            <a:r>
              <a:rPr lang="de-DE" sz="1600" dirty="0" smtClean="0"/>
              <a:t>Wiederum </a:t>
            </a:r>
            <a:r>
              <a:rPr lang="de-DE" sz="1600" dirty="0"/>
              <a:t>ist nur </a:t>
            </a:r>
            <a:r>
              <a:rPr lang="de-DE" sz="1600" dirty="0" smtClean="0"/>
              <a:t>ein </a:t>
            </a:r>
            <a:r>
              <a:rPr lang="de-DE" sz="1600" dirty="0"/>
              <a:t>Ausgleich </a:t>
            </a:r>
            <a:r>
              <a:rPr lang="de-DE" sz="1600" dirty="0" smtClean="0"/>
              <a:t>möglich</a:t>
            </a:r>
            <a:r>
              <a:rPr lang="de-DE" sz="1600" dirty="0"/>
              <a:t>. </a:t>
            </a:r>
          </a:p>
          <a:p>
            <a:endParaRPr lang="de-DE" sz="1600" dirty="0"/>
          </a:p>
        </p:txBody>
      </p:sp>
    </p:spTree>
    <p:extLst>
      <p:ext uri="{BB962C8B-B14F-4D97-AF65-F5344CB8AC3E}">
        <p14:creationId xmlns:p14="http://schemas.microsoft.com/office/powerpoint/2010/main" val="24177493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409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099"/>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410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4101"/>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410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41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buNone/>
            </a:pPr>
            <a:r>
              <a:rPr lang="de-DE" dirty="0" smtClean="0"/>
              <a:t>Es verliert der, der 3 in einer Reihe erhält</a:t>
            </a:r>
          </a:p>
          <a:p>
            <a:r>
              <a:rPr lang="de-DE" dirty="0"/>
              <a:t> </a:t>
            </a:r>
            <a:r>
              <a:rPr lang="de-DE" dirty="0" smtClean="0"/>
              <a:t>Es gelten die selben Regeln wie beim     normalen Tic </a:t>
            </a:r>
            <a:r>
              <a:rPr lang="de-DE" dirty="0" err="1" smtClean="0"/>
              <a:t>Tac</a:t>
            </a:r>
            <a:r>
              <a:rPr lang="de-DE" dirty="0" smtClean="0"/>
              <a:t> </a:t>
            </a:r>
            <a:r>
              <a:rPr lang="de-DE" dirty="0" err="1" smtClean="0"/>
              <a:t>Toe</a:t>
            </a:r>
            <a:endParaRPr lang="de-DE" dirty="0" smtClean="0"/>
          </a:p>
          <a:p>
            <a:r>
              <a:rPr lang="de-DE" dirty="0" smtClean="0"/>
              <a:t>Ziel ist es dem Gegner zu zwingen 3 in einer Reihe/Diagonale zu erhalten </a:t>
            </a:r>
          </a:p>
        </p:txBody>
      </p:sp>
      <p:sp>
        <p:nvSpPr>
          <p:cNvPr id="4" name="Rechteck 3"/>
          <p:cNvSpPr/>
          <p:nvPr/>
        </p:nvSpPr>
        <p:spPr>
          <a:xfrm>
            <a:off x="1032999" y="116632"/>
            <a:ext cx="6560707" cy="923330"/>
          </a:xfrm>
          <a:prstGeom prst="rect">
            <a:avLst/>
          </a:prstGeom>
          <a:noFill/>
        </p:spPr>
        <p:txBody>
          <a:bodyPr wrap="none" lIns="91440" tIns="45720" rIns="91440" bIns="45720">
            <a:spAutoFit/>
          </a:bodyPr>
          <a:lstStyle/>
          <a:p>
            <a:pPr algn="ctr"/>
            <a:r>
              <a:rPr lang="de-DE"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Ander</a:t>
            </a:r>
            <a:r>
              <a:rPr lang="de-DE"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e Spielvarianten</a:t>
            </a:r>
            <a:endParaRPr lang="de-DE"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9927" t="31310" r="41764" b="35020"/>
          <a:stretch/>
        </p:blipFill>
        <p:spPr bwMode="auto">
          <a:xfrm>
            <a:off x="528296" y="4718992"/>
            <a:ext cx="2092822" cy="1991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feld 4"/>
          <p:cNvSpPr txBox="1"/>
          <p:nvPr/>
        </p:nvSpPr>
        <p:spPr>
          <a:xfrm>
            <a:off x="2699792" y="5530018"/>
            <a:ext cx="1885068" cy="369332"/>
          </a:xfrm>
          <a:prstGeom prst="rect">
            <a:avLst/>
          </a:prstGeom>
          <a:noFill/>
        </p:spPr>
        <p:txBody>
          <a:bodyPr wrap="none" rtlCol="0">
            <a:spAutoFit/>
          </a:bodyPr>
          <a:lstStyle/>
          <a:p>
            <a:r>
              <a:rPr lang="de-DE" dirty="0" smtClean="0"/>
              <a:t>Spieler </a:t>
            </a:r>
            <a:r>
              <a:rPr lang="de-DE" dirty="0" smtClean="0"/>
              <a:t>0 </a:t>
            </a:r>
            <a:r>
              <a:rPr lang="de-DE" dirty="0" smtClean="0"/>
              <a:t>gewinnt!</a:t>
            </a:r>
            <a:endParaRPr lang="de-DE" dirty="0"/>
          </a:p>
        </p:txBody>
      </p:sp>
    </p:spTree>
    <p:extLst>
      <p:ext uri="{BB962C8B-B14F-4D97-AF65-F5344CB8AC3E}">
        <p14:creationId xmlns:p14="http://schemas.microsoft.com/office/powerpoint/2010/main" val="23020090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mph" presetSubtype="0" grpId="0" nodeType="clickEffect">
                                  <p:stCondLst>
                                    <p:cond delay="0"/>
                                  </p:stCondLst>
                                  <p:iterate type="lt">
                                    <p:tmAbs val="25"/>
                                  </p:iterate>
                                  <p:childTnLst>
                                    <p:set>
                                      <p:cBhvr override="childStyle">
                                        <p:cTn id="12" dur="indefinite"/>
                                        <p:tgtEl>
                                          <p:spTgt spid="3">
                                            <p:txEl>
                                              <p:pRg st="0" end="0"/>
                                            </p:txEl>
                                          </p:spTgt>
                                        </p:tgtEl>
                                        <p:attrNameLst>
                                          <p:attrName>style.fontWeight</p:attrName>
                                        </p:attrNameLst>
                                      </p:cBhvr>
                                      <p:to>
                                        <p:strVal val="bold"/>
                                      </p:to>
                                    </p:set>
                                  </p:childTnLst>
                                </p:cTn>
                              </p:par>
                            </p:childTnLst>
                          </p:cTn>
                        </p:par>
                      </p:childTnLst>
                    </p:cTn>
                  </p:par>
                  <p:par>
                    <p:cTn id="13" fill="hold">
                      <p:stCondLst>
                        <p:cond delay="indefinite"/>
                      </p:stCondLst>
                      <p:childTnLst>
                        <p:par>
                          <p:cTn id="14" fill="hold">
                            <p:stCondLst>
                              <p:cond delay="0"/>
                            </p:stCondLst>
                            <p:childTnLst>
                              <p:par>
                                <p:cTn id="15" presetID="15" presetClass="emph" presetSubtype="0" grpId="0" nodeType="clickEffect">
                                  <p:stCondLst>
                                    <p:cond delay="0"/>
                                  </p:stCondLst>
                                  <p:iterate type="lt">
                                    <p:tmAbs val="25"/>
                                  </p:iterate>
                                  <p:childTnLst>
                                    <p:set>
                                      <p:cBhvr override="childStyle">
                                        <p:cTn id="16" dur="indefinite"/>
                                        <p:tgtEl>
                                          <p:spTgt spid="3">
                                            <p:txEl>
                                              <p:pRg st="1" end="1"/>
                                            </p:txEl>
                                          </p:spTgt>
                                        </p:tgtEl>
                                        <p:attrNameLst>
                                          <p:attrName>style.fontWeight</p:attrName>
                                        </p:attrNameLst>
                                      </p:cBhvr>
                                      <p:to>
                                        <p:strVal val="bold"/>
                                      </p:to>
                                    </p:set>
                                  </p:childTnLst>
                                </p:cTn>
                              </p:par>
                            </p:childTnLst>
                          </p:cTn>
                        </p:par>
                      </p:childTnLst>
                    </p:cTn>
                  </p:par>
                  <p:par>
                    <p:cTn id="17" fill="hold">
                      <p:stCondLst>
                        <p:cond delay="indefinite"/>
                      </p:stCondLst>
                      <p:childTnLst>
                        <p:par>
                          <p:cTn id="18" fill="hold">
                            <p:stCondLst>
                              <p:cond delay="0"/>
                            </p:stCondLst>
                            <p:childTnLst>
                              <p:par>
                                <p:cTn id="19" presetID="15" presetClass="emph" presetSubtype="0" grpId="0" nodeType="clickEffect">
                                  <p:stCondLst>
                                    <p:cond delay="0"/>
                                  </p:stCondLst>
                                  <p:iterate type="lt">
                                    <p:tmAbs val="25"/>
                                  </p:iterate>
                                  <p:childTnLst>
                                    <p:set>
                                      <p:cBhvr override="childStyle">
                                        <p:cTn id="20" dur="indefinite"/>
                                        <p:tgtEl>
                                          <p:spTgt spid="3">
                                            <p:txEl>
                                              <p:pRg st="2" end="2"/>
                                            </p:txEl>
                                          </p:spTgt>
                                        </p:tgtEl>
                                        <p:attrNameLst>
                                          <p:attrName>style.fontWeight</p:attrName>
                                        </p:attrNameLst>
                                      </p:cBhvr>
                                      <p:to>
                                        <p:strVal val="bold"/>
                                      </p:to>
                                    </p:se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5122"/>
                                        </p:tgtEl>
                                        <p:attrNameLst>
                                          <p:attrName>style.visibility</p:attrName>
                                        </p:attrNameLst>
                                      </p:cBhvr>
                                      <p:to>
                                        <p:strVal val="visible"/>
                                      </p:to>
                                    </p:set>
                                    <p:animEffect transition="in" filter="randombar(horizontal)">
                                      <p:cBhvr>
                                        <p:cTn id="25" dur="500"/>
                                        <p:tgtEl>
                                          <p:spTgt spid="5122"/>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randombar(horizontal)">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306</Words>
  <Application>Microsoft Office PowerPoint</Application>
  <PresentationFormat>Bildschirmpräsentation (4:3)</PresentationFormat>
  <Paragraphs>32</Paragraphs>
  <Slides>6</Slides>
  <Notes>0</Notes>
  <HiddenSlides>0</HiddenSlides>
  <MMClips>0</MMClips>
  <ScaleCrop>false</ScaleCrop>
  <HeadingPairs>
    <vt:vector size="4" baseType="variant">
      <vt:variant>
        <vt:lpstr>Design</vt:lpstr>
      </vt:variant>
      <vt:variant>
        <vt:i4>1</vt:i4>
      </vt:variant>
      <vt:variant>
        <vt:lpstr>Folientitel</vt:lpstr>
      </vt:variant>
      <vt:variant>
        <vt:i4>6</vt:i4>
      </vt:variant>
    </vt:vector>
  </HeadingPairs>
  <TitlesOfParts>
    <vt:vector size="7" baseType="lpstr">
      <vt:lpstr>Larissa</vt:lpstr>
      <vt:lpstr>PowerPoint-Präsentation</vt:lpstr>
      <vt:lpstr>PowerPoint-Präsentation</vt:lpstr>
      <vt:lpstr>PowerPoint-Präsentation</vt:lpstr>
      <vt:lpstr>PowerPoint-Präsentation</vt:lpstr>
      <vt:lpstr>PowerPoint-Präsentation</vt:lpstr>
      <vt:lpstr>PowerPoint-Präsentation</vt:lpstr>
    </vt:vector>
  </TitlesOfParts>
  <Company>Realgymnasium Brixen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Erler, Simon</dc:creator>
  <cp:lastModifiedBy>Messner, Patrick</cp:lastModifiedBy>
  <cp:revision>9</cp:revision>
  <dcterms:created xsi:type="dcterms:W3CDTF">2012-03-28T07:01:09Z</dcterms:created>
  <dcterms:modified xsi:type="dcterms:W3CDTF">2012-03-29T06:48:07Z</dcterms:modified>
</cp:coreProperties>
</file>